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 id="2147483670" r:id="rId2"/>
    <p:sldMasterId id="2147483681" r:id="rId3"/>
  </p:sldMasterIdLst>
  <p:notesMasterIdLst>
    <p:notesMasterId r:id="rId13"/>
  </p:notesMasterIdLst>
  <p:sldIdLst>
    <p:sldId id="256" r:id="rId4"/>
    <p:sldId id="2904" r:id="rId5"/>
    <p:sldId id="257" r:id="rId6"/>
    <p:sldId id="260" r:id="rId7"/>
    <p:sldId id="2906" r:id="rId8"/>
    <p:sldId id="2907" r:id="rId9"/>
    <p:sldId id="259" r:id="rId10"/>
    <p:sldId id="258" r:id="rId11"/>
    <p:sldId id="290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8E8A"/>
    <a:srgbClr val="3FB7A3"/>
    <a:srgbClr val="5BC7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60"/>
  </p:normalViewPr>
  <p:slideViewPr>
    <p:cSldViewPr snapToGrid="0">
      <p:cViewPr varScale="1">
        <p:scale>
          <a:sx n="42" d="100"/>
          <a:sy n="42" d="100"/>
        </p:scale>
        <p:origin x="1073" y="38"/>
      </p:cViewPr>
      <p:guideLst>
        <p:guide orient="horz" pos="2184"/>
        <p:guide pos="3840"/>
      </p:guideLst>
    </p:cSldViewPr>
  </p:slideViewPr>
  <p:notesTextViewPr>
    <p:cViewPr>
      <p:scale>
        <a:sx n="1" d="1"/>
        <a:sy n="1" d="1"/>
      </p:scale>
      <p:origin x="0" y="0"/>
    </p:cViewPr>
  </p:notesText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0137A7-233C-4615-B57F-82E12C2EF77C}" type="datetimeFigureOut">
              <a:rPr lang="en-US" smtClean="0"/>
              <a:t>5/4/2023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56F9C8-7AB8-4F12-AC78-F03044600AAD}" type="slidenum">
              <a:rPr lang="en-US" smtClean="0"/>
              <a:t>‹#›</a:t>
            </a:fld>
            <a:endParaRPr lang="en-US"/>
          </a:p>
        </p:txBody>
      </p:sp>
    </p:spTree>
    <p:extLst>
      <p:ext uri="{BB962C8B-B14F-4D97-AF65-F5344CB8AC3E}">
        <p14:creationId xmlns:p14="http://schemas.microsoft.com/office/powerpoint/2010/main" val="117700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orangefrogschools.com/elementary/ofkidsbook"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Aft>
                <a:spcPts val="0"/>
              </a:spcAft>
            </a:pPr>
            <a:r>
              <a:rPr lang="en-US" b="1" dirty="0">
                <a:effectLst/>
                <a:ea typeface="Calibri" panose="020F0502020204030204" pitchFamily="34" charset="0"/>
              </a:rPr>
              <a:t>Standard: </a:t>
            </a:r>
            <a:endParaRPr lang="en-US" dirty="0">
              <a:effectLst/>
              <a:ea typeface="Arial" panose="020B0604020202020204" pitchFamily="34" charset="0"/>
            </a:endParaRPr>
          </a:p>
          <a:p>
            <a:pPr marL="0" marR="0">
              <a:spcAft>
                <a:spcPts val="0"/>
              </a:spcAft>
            </a:pPr>
            <a:r>
              <a:rPr lang="en-US" sz="1200" dirty="0">
                <a:effectLst/>
                <a:ea typeface="Calibri" panose="020F0502020204030204" pitchFamily="34" charset="0"/>
              </a:rPr>
              <a:t>Essential Concept and/or Skill: Communicate and work productively with others emphasizing collaboration and cultural awareness to produce quality work. </a:t>
            </a:r>
          </a:p>
          <a:p>
            <a:pPr marL="0" marR="0">
              <a:spcAft>
                <a:spcPts val="0"/>
              </a:spcAft>
            </a:pPr>
            <a:endParaRPr lang="en-US" sz="1200" dirty="0">
              <a:effectLst/>
              <a:ea typeface="Arial" panose="020B0604020202020204" pitchFamily="34" charset="0"/>
            </a:endParaRPr>
          </a:p>
          <a:p>
            <a:pPr marL="171450" marR="0" lvl="0" indent="-171450">
              <a:spcAft>
                <a:spcPts val="0"/>
              </a:spcAft>
              <a:buFont typeface="Arial" panose="020B0604020202020204" pitchFamily="34" charset="0"/>
              <a:buChar char="•"/>
            </a:pPr>
            <a:r>
              <a:rPr lang="en-US" sz="1200" u="none" strike="noStrike" dirty="0">
                <a:effectLst/>
                <a:ea typeface="Calibri" panose="020F0502020204030204" pitchFamily="34" charset="0"/>
              </a:rPr>
              <a:t>Interact positively as a team member.</a:t>
            </a:r>
            <a:endParaRPr lang="en-US" sz="1200" u="none" strike="noStrike" dirty="0">
              <a:effectLst/>
              <a:ea typeface="Arial" panose="020B0604020202020204" pitchFamily="34" charset="0"/>
            </a:endParaRPr>
          </a:p>
          <a:p>
            <a:pPr marL="171450" marR="0" lvl="0" indent="-171450">
              <a:spcAft>
                <a:spcPts val="0"/>
              </a:spcAft>
              <a:buFont typeface="Arial" panose="020B0604020202020204" pitchFamily="34" charset="0"/>
              <a:buChar char="•"/>
            </a:pPr>
            <a:r>
              <a:rPr lang="en-US" sz="1200" u="none" strike="noStrike" dirty="0">
                <a:effectLst/>
                <a:ea typeface="Calibri" panose="020F0502020204030204" pitchFamily="34" charset="0"/>
              </a:rPr>
              <a:t>Cooperate with others in a group setting.</a:t>
            </a:r>
            <a:endParaRPr lang="en-US" sz="1200" u="none" strike="noStrike" dirty="0">
              <a:effectLst/>
              <a:ea typeface="Arial" panose="020B0604020202020204" pitchFamily="34" charset="0"/>
            </a:endParaRPr>
          </a:p>
          <a:p>
            <a:pPr marL="171450" marR="0" lvl="0" indent="-171450">
              <a:spcAft>
                <a:spcPts val="0"/>
              </a:spcAft>
              <a:buFont typeface="Arial" panose="020B0604020202020204" pitchFamily="34" charset="0"/>
              <a:buChar char="•"/>
            </a:pPr>
            <a:r>
              <a:rPr lang="en-US" sz="1200" u="none" strike="noStrike" dirty="0">
                <a:effectLst/>
                <a:ea typeface="Calibri" panose="020F0502020204030204" pitchFamily="34" charset="0"/>
              </a:rPr>
              <a:t>Generate ideas with group members.</a:t>
            </a:r>
            <a:endParaRPr lang="en-US" sz="1200" u="none" strike="noStrike" dirty="0">
              <a:effectLst/>
              <a:ea typeface="Arial" panose="020B0604020202020204" pitchFamily="34" charset="0"/>
            </a:endParaRPr>
          </a:p>
          <a:p>
            <a:pPr marL="171450" marR="0" lvl="0" indent="-171450">
              <a:spcAft>
                <a:spcPts val="0"/>
              </a:spcAft>
              <a:buFont typeface="Arial" panose="020B0604020202020204" pitchFamily="34" charset="0"/>
              <a:buChar char="•"/>
            </a:pPr>
            <a:r>
              <a:rPr lang="en-US" sz="1200" u="none" strike="noStrike" dirty="0">
                <a:effectLst/>
                <a:ea typeface="Calibri" panose="020F0502020204030204" pitchFamily="34" charset="0"/>
              </a:rPr>
              <a:t>Are active listeners.</a:t>
            </a:r>
            <a:endParaRPr lang="en-US" sz="1200" u="none" strike="noStrike" dirty="0">
              <a:effectLst/>
              <a:ea typeface="Arial" panose="020B0604020202020204" pitchFamily="34" charset="0"/>
            </a:endParaRPr>
          </a:p>
          <a:p>
            <a:pPr marL="171450" marR="0" lvl="0" indent="-171450">
              <a:spcAft>
                <a:spcPts val="0"/>
              </a:spcAft>
              <a:buFont typeface="Arial" panose="020B0604020202020204" pitchFamily="34" charset="0"/>
              <a:buChar char="•"/>
            </a:pPr>
            <a:r>
              <a:rPr lang="en-US" sz="1200" u="none" strike="noStrike" dirty="0">
                <a:effectLst/>
                <a:ea typeface="Calibri" panose="020F0502020204030204" pitchFamily="34" charset="0"/>
              </a:rPr>
              <a:t>Read and understand information in a variety of forms.</a:t>
            </a:r>
          </a:p>
          <a:p>
            <a:pPr marL="171450" marR="0" lvl="0" indent="-171450">
              <a:spcAft>
                <a:spcPts val="0"/>
              </a:spcAft>
              <a:buFont typeface="Arial" panose="020B0604020202020204" pitchFamily="34" charset="0"/>
              <a:buChar char="•"/>
            </a:pPr>
            <a:r>
              <a:rPr lang="en-US" sz="1200" u="none" strike="noStrike" dirty="0">
                <a:effectLst/>
                <a:ea typeface="Calibri" panose="020F0502020204030204" pitchFamily="34" charset="0"/>
              </a:rPr>
              <a:t>Express ideas.</a:t>
            </a:r>
            <a:endParaRPr lang="en-US" sz="1200" u="none" strike="noStrike" dirty="0">
              <a:effectLst/>
              <a:ea typeface="Arial" panose="020B0604020202020204" pitchFamily="34" charset="0"/>
            </a:endParaRPr>
          </a:p>
          <a:p>
            <a:pPr marL="0" marR="0">
              <a:spcAft>
                <a:spcPts val="0"/>
              </a:spcAft>
            </a:pPr>
            <a:r>
              <a:rPr lang="en-US" sz="1200" b="1" dirty="0">
                <a:effectLst/>
                <a:ea typeface="Arial" panose="020B0604020202020204" pitchFamily="34" charset="0"/>
              </a:rPr>
              <a:t> </a:t>
            </a:r>
            <a:endParaRPr lang="en-US" sz="1200" dirty="0">
              <a:effectLst/>
              <a:ea typeface="Arial" panose="020B0604020202020204" pitchFamily="34" charset="0"/>
            </a:endParaRPr>
          </a:p>
          <a:p>
            <a:pPr marL="0" marR="0">
              <a:spcAft>
                <a:spcPts val="0"/>
              </a:spcAft>
            </a:pPr>
            <a:r>
              <a:rPr lang="en-US" b="1" dirty="0">
                <a:effectLst/>
                <a:ea typeface="Arial" panose="020B0604020202020204" pitchFamily="34" charset="0"/>
              </a:rPr>
              <a:t>Skill: </a:t>
            </a:r>
            <a:endParaRPr lang="en-US" dirty="0">
              <a:effectLst/>
              <a:ea typeface="Arial" panose="020B0604020202020204" pitchFamily="34" charset="0"/>
            </a:endParaRPr>
          </a:p>
          <a:p>
            <a:pPr marL="0" marR="0">
              <a:spcAft>
                <a:spcPts val="0"/>
              </a:spcAft>
            </a:pPr>
            <a:r>
              <a:rPr lang="en-US" sz="1200" dirty="0">
                <a:effectLst/>
                <a:ea typeface="Arial" panose="020B0604020202020204" pitchFamily="34" charset="0"/>
              </a:rPr>
              <a:t>Active listening, express ideas </a:t>
            </a:r>
          </a:p>
          <a:p>
            <a:pPr marL="0" marR="0">
              <a:spcAft>
                <a:spcPts val="0"/>
              </a:spcAft>
            </a:pPr>
            <a:r>
              <a:rPr lang="en-US" sz="1200" b="0" i="0" u="none" strike="noStrike" dirty="0">
                <a:solidFill>
                  <a:srgbClr val="000000"/>
                </a:solidFill>
                <a:effectLst/>
              </a:rPr>
              <a:t>Allow Spark to read pages 13-18 for the students or read to them.</a:t>
            </a:r>
          </a:p>
          <a:p>
            <a:pPr marL="0" marR="0">
              <a:spcAft>
                <a:spcPts val="0"/>
              </a:spcAft>
            </a:pPr>
            <a:r>
              <a:rPr lang="en-US" sz="1200" b="0" i="0" u="none" strike="noStrike" dirty="0">
                <a:effectLst/>
                <a:hlinkClick r:id="rId3" tooltip="https://www.orangefrogschools.com/elementary/ofkidsbook"/>
              </a:rPr>
              <a:t>https://www.orangefrogschools.com/elementary/ofkidsbook</a:t>
            </a:r>
            <a:endParaRPr lang="en-US" sz="1200" dirty="0">
              <a:effectLst/>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856F9C8-7AB8-4F12-AC78-F03044600AAD}" type="slidenum">
              <a:rPr lang="en-US" smtClean="0"/>
              <a:t>3</a:t>
            </a:fld>
            <a:endParaRPr lang="en-US"/>
          </a:p>
        </p:txBody>
      </p:sp>
    </p:spTree>
    <p:extLst>
      <p:ext uri="{BB962C8B-B14F-4D97-AF65-F5344CB8AC3E}">
        <p14:creationId xmlns:p14="http://schemas.microsoft.com/office/powerpoint/2010/main" val="751989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Notes: Click forward to automatically play The Orange Frog Kid’s book. Click forward once more to view the video in full screen.</a:t>
            </a:r>
          </a:p>
          <a:p>
            <a:endParaRPr lang="en-US"/>
          </a:p>
          <a:p>
            <a:endParaRPr lang="en-US" dirty="0"/>
          </a:p>
        </p:txBody>
      </p:sp>
      <p:sp>
        <p:nvSpPr>
          <p:cNvPr id="4" name="Slide Number Placeholder 3"/>
          <p:cNvSpPr>
            <a:spLocks noGrp="1"/>
          </p:cNvSpPr>
          <p:nvPr>
            <p:ph type="sldNum" sz="quarter" idx="5"/>
          </p:nvPr>
        </p:nvSpPr>
        <p:spPr/>
        <p:txBody>
          <a:bodyPr/>
          <a:lstStyle/>
          <a:p>
            <a:fld id="{90719C92-5C99-4241-9A48-3D01892D42AB}" type="slidenum">
              <a:rPr lang="en-US" smtClean="0"/>
              <a:t>5</a:t>
            </a:fld>
            <a:endParaRPr lang="en-US"/>
          </a:p>
        </p:txBody>
      </p:sp>
    </p:spTree>
    <p:extLst>
      <p:ext uri="{BB962C8B-B14F-4D97-AF65-F5344CB8AC3E}">
        <p14:creationId xmlns:p14="http://schemas.microsoft.com/office/powerpoint/2010/main" val="2122055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6F9C8-7AB8-4F12-AC78-F03044600AAD}" type="slidenum">
              <a:rPr lang="en-US" smtClean="0"/>
              <a:t>9</a:t>
            </a:fld>
            <a:endParaRPr lang="en-US"/>
          </a:p>
        </p:txBody>
      </p:sp>
    </p:spTree>
    <p:extLst>
      <p:ext uri="{BB962C8B-B14F-4D97-AF65-F5344CB8AC3E}">
        <p14:creationId xmlns:p14="http://schemas.microsoft.com/office/powerpoint/2010/main" val="14005981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9AE94A-66EE-4544-82D0-77C07FE343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02988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0940C9-6320-4DDC-85BB-BEE3AAC833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049206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9AE94A-66EE-4544-82D0-77C07FE343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734008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EB42A7-2BF8-43B7-994C-7A1CC36713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461854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B8651E-7BCB-46C4-B594-F8CEACEAC7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958326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79ECCD-5E5D-4C97-9B46-D30C9B8800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678906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4D2585-E7F9-4713-9184-6512374D04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89501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214B22-EB2A-4700-A6C3-9739C4F3B4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927418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915F51-A154-4E13-AF4E-766A90B3EC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04830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2E43AA-0310-4A7D-90CC-6A5FFB5908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66719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880D8-7951-4769-8510-C88135FBF5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906450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EB42A7-2BF8-43B7-994C-7A1CC36713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767599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0940C9-6320-4DDC-85BB-BEE3AAC833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239503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9AE94A-66EE-4544-82D0-77C07FE343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149419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EB42A7-2BF8-43B7-994C-7A1CC36713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67905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B8651E-7BCB-46C4-B594-F8CEACEAC7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560937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79ECCD-5E5D-4C97-9B46-D30C9B8800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4118004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4D2585-E7F9-4713-9184-6512374D04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62135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214B22-EB2A-4700-A6C3-9739C4F3B4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9587973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915F51-A154-4E13-AF4E-766A90B3EC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128876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2E43AA-0310-4A7D-90CC-6A5FFB5908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209750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880D8-7951-4769-8510-C88135FBF5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159873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B8651E-7BCB-46C4-B594-F8CEACEAC7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630301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0940C9-6320-4DDC-85BB-BEE3AAC833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909251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79ECCD-5E5D-4C97-9B46-D30C9B8800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845105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4D2585-E7F9-4713-9184-6512374D04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009073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214B22-EB2A-4700-A6C3-9739C4F3B4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14977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915F51-A154-4E13-AF4E-766A90B3EC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01215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2E43AA-0310-4A7D-90CC-6A5FFB5908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492160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880D8-7951-4769-8510-C88135FBF5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93768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123133"/>
      </p:ext>
    </p:extLst>
  </p:cSld>
  <p:clrMap bg1="lt1" tx1="dk1" bg2="lt2" tx2="dk2" accent1="accent1" accent2="accent2" accent3="accent3" accent4="accent4" accent5="accent5" accent6="accent6" hlink="hlink" folHlink="folHlink"/>
  <p:sldLayoutIdLst>
    <p:sldLayoutId id="2147483692"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txStyles>
    <p:titleStyle>
      <a:lvl1pPr algn="l" defTabSz="914400" rtl="0" eaLnBrk="1" latinLnBrk="0" hangingPunct="1">
        <a:lnSpc>
          <a:spcPct val="90000"/>
        </a:lnSpc>
        <a:spcBef>
          <a:spcPct val="0"/>
        </a:spcBef>
        <a:buNone/>
        <a:defRPr sz="4400" kern="1200">
          <a:solidFill>
            <a:schemeClr val="accent2"/>
          </a:solidFill>
          <a:latin typeface="Eras Bold ITC" panose="020B0907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BC7B5"/>
          </a:solidFill>
          <a:latin typeface="Eras Medium ITC" panose="020B06020305040208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BC7B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BC7B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53934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Lst>
  <p:txStyles>
    <p:titleStyle>
      <a:lvl1pPr algn="l" defTabSz="914400" rtl="0" eaLnBrk="1" latinLnBrk="0" hangingPunct="1">
        <a:lnSpc>
          <a:spcPct val="90000"/>
        </a:lnSpc>
        <a:spcBef>
          <a:spcPct val="0"/>
        </a:spcBef>
        <a:buNone/>
        <a:defRPr sz="4400" kern="1200">
          <a:solidFill>
            <a:schemeClr val="accent2"/>
          </a:solidFill>
          <a:latin typeface="Eras Bold ITC" panose="020B0907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BC7B5"/>
          </a:solidFill>
          <a:latin typeface="Eras Medium ITC" panose="020B06020305040208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BC7B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BC7B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69079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93" r:id="rId5"/>
    <p:sldLayoutId id="2147483687" r:id="rId6"/>
    <p:sldLayoutId id="2147483688" r:id="rId7"/>
    <p:sldLayoutId id="2147483689" r:id="rId8"/>
    <p:sldLayoutId id="2147483690" r:id="rId9"/>
    <p:sldLayoutId id="2147483691" r:id="rId10"/>
  </p:sldLayoutIdLst>
  <p:txStyles>
    <p:titleStyle>
      <a:lvl1pPr algn="l" defTabSz="914400" rtl="0" eaLnBrk="1" latinLnBrk="0" hangingPunct="1">
        <a:lnSpc>
          <a:spcPct val="90000"/>
        </a:lnSpc>
        <a:spcBef>
          <a:spcPct val="0"/>
        </a:spcBef>
        <a:buNone/>
        <a:defRPr sz="4400" kern="1200">
          <a:solidFill>
            <a:schemeClr val="accent2"/>
          </a:solidFill>
          <a:latin typeface="Eras Bold ITC" panose="020B0907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BC7B5"/>
          </a:solidFill>
          <a:latin typeface="Eras Medium ITC" panose="020B06020305040208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BC7B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BC7B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emf"/><Relationship Id="rId1" Type="http://schemas.openxmlformats.org/officeDocument/2006/relationships/slideLayout" Target="../slideLayouts/slideLayout2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CC20A6EB-671B-4480-8623-BF90C45C549F}"/>
              </a:ext>
            </a:extLst>
          </p:cNvPr>
          <p:cNvSpPr txBox="1">
            <a:spLocks/>
          </p:cNvSpPr>
          <p:nvPr/>
        </p:nvSpPr>
        <p:spPr>
          <a:xfrm>
            <a:off x="4146263" y="952022"/>
            <a:ext cx="7007461" cy="39416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36C25"/>
                </a:solidFill>
                <a:effectLst/>
                <a:uLnTx/>
                <a:uFillTx/>
                <a:latin typeface="Eras Bold ITC" panose="020B0602030504020804" pitchFamily="34" charset="77"/>
                <a:ea typeface="+mn-ea"/>
                <a:cs typeface="+mn-cs"/>
              </a:rPr>
              <a:t>The Happiness Advantage</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3A8E88"/>
                </a:solidFill>
                <a:effectLst/>
                <a:uLnTx/>
                <a:uFillTx/>
                <a:latin typeface="Calibri" panose="020F0502020204030204"/>
                <a:ea typeface="+mn-ea"/>
                <a:cs typeface="+mn-cs"/>
              </a:rPr>
              <a:t>and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36C25"/>
                </a:solidFill>
                <a:effectLst/>
                <a:uLnTx/>
                <a:uFillTx/>
                <a:latin typeface="Eras Bold ITC" panose="020B0602030504020804" pitchFamily="34" charset="77"/>
                <a:ea typeface="+mn-ea"/>
                <a:cs typeface="+mn-cs"/>
              </a:rPr>
              <a:t>The Orange Frog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3A8E88"/>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srgbClr val="3A8E88"/>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3600" dirty="0">
              <a:solidFill>
                <a:srgbClr val="3A8E88"/>
              </a:solidFill>
              <a:latin typeface="Calibri" panose="020F0502020204030204"/>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srgbClr val="3A8E88"/>
              </a:solidFill>
              <a:effectLst/>
              <a:uLnTx/>
              <a:uFillTx/>
              <a:latin typeface="Calibri" panose="020F0502020204030204"/>
              <a:ea typeface="+mn-ea"/>
              <a:cs typeface="+mn-cs"/>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3A8E88"/>
                </a:solidFill>
                <a:effectLst/>
                <a:uLnTx/>
                <a:uFillTx/>
                <a:latin typeface="Calibri" panose="020F0502020204030204"/>
                <a:ea typeface="+mn-ea"/>
                <a:cs typeface="+mn-cs"/>
              </a:rPr>
              <a:t>By Shawn Achor</a:t>
            </a:r>
          </a:p>
        </p:txBody>
      </p:sp>
      <p:pic>
        <p:nvPicPr>
          <p:cNvPr id="5" name="Picture 4" descr="A close up of a piece of paper&#10;&#10;Description automatically generated">
            <a:extLst>
              <a:ext uri="{FF2B5EF4-FFF2-40B4-BE49-F238E27FC236}">
                <a16:creationId xmlns:a16="http://schemas.microsoft.com/office/drawing/2014/main" id="{F72AADC2-9051-4575-A3D1-ED0192B502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5785" y="2658111"/>
            <a:ext cx="3835022" cy="3523352"/>
          </a:xfrm>
          <a:prstGeom prst="rect">
            <a:avLst/>
          </a:prstGeom>
        </p:spPr>
      </p:pic>
    </p:spTree>
    <p:extLst>
      <p:ext uri="{BB962C8B-B14F-4D97-AF65-F5344CB8AC3E}">
        <p14:creationId xmlns:p14="http://schemas.microsoft.com/office/powerpoint/2010/main" val="4226566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DCCC6B-0B73-BD48-ACD6-0E551524C770}"/>
              </a:ext>
            </a:extLst>
          </p:cNvPr>
          <p:cNvSpPr>
            <a:spLocks noGrp="1"/>
          </p:cNvSpPr>
          <p:nvPr>
            <p:ph type="sldNum" sz="quarter" idx="4294967295"/>
          </p:nvPr>
        </p:nvSpPr>
        <p:spPr>
          <a:xfrm>
            <a:off x="11774488" y="6494463"/>
            <a:ext cx="417512"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CF30DB1-25A6-F34C-9DC4-5EAE2DCC7563}" type="slidenum">
              <a:rPr kumimoji="0" lang="en-US" sz="1100" b="0" i="0" u="none" strike="noStrike" kern="1200" cap="none" spc="0" normalizeH="0" baseline="0" noProof="0" smtClean="0">
                <a:ln>
                  <a:noFill/>
                </a:ln>
                <a:solidFill>
                  <a:srgbClr val="3A8E88"/>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dirty="0">
              <a:ln>
                <a:noFill/>
              </a:ln>
              <a:solidFill>
                <a:srgbClr val="3A8E88"/>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38EC9164-5423-5643-B438-BBB174E264A2}"/>
              </a:ext>
            </a:extLst>
          </p:cNvPr>
          <p:cNvSpPr>
            <a:spLocks noGrp="1"/>
          </p:cNvSpPr>
          <p:nvPr>
            <p:ph idx="4294967295"/>
          </p:nvPr>
        </p:nvSpPr>
        <p:spPr>
          <a:xfrm>
            <a:off x="1482725" y="2141538"/>
            <a:ext cx="10709275" cy="4716462"/>
          </a:xfrm>
          <a:prstGeom prst="rect">
            <a:avLst/>
          </a:prstGeom>
        </p:spPr>
        <p:txBody>
          <a:bodyPr>
            <a:normAutofit/>
          </a:bodyPr>
          <a:lstStyle/>
          <a:p>
            <a:pPr marL="0" indent="0" algn="ctr">
              <a:buNone/>
            </a:pPr>
            <a:r>
              <a:rPr lang="en-US" sz="9600" b="1" dirty="0">
                <a:solidFill>
                  <a:srgbClr val="F36C25"/>
                </a:solidFill>
                <a:latin typeface="Eras Bold ITC" panose="020B0602030504020804" pitchFamily="34" charset="77"/>
              </a:rPr>
              <a:t>Elementary Week Four</a:t>
            </a:r>
          </a:p>
        </p:txBody>
      </p:sp>
    </p:spTree>
    <p:extLst>
      <p:ext uri="{BB962C8B-B14F-4D97-AF65-F5344CB8AC3E}">
        <p14:creationId xmlns:p14="http://schemas.microsoft.com/office/powerpoint/2010/main" val="3171584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82CD0A10-3F66-4A47-92AA-DDBB30FF55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6632" y="3541041"/>
            <a:ext cx="2895600" cy="1819275"/>
          </a:xfrm>
          <a:prstGeom prst="rect">
            <a:avLst/>
          </a:prstGeom>
        </p:spPr>
      </p:pic>
      <p:sp>
        <p:nvSpPr>
          <p:cNvPr id="14" name="Oval 13">
            <a:extLst>
              <a:ext uri="{FF2B5EF4-FFF2-40B4-BE49-F238E27FC236}">
                <a16:creationId xmlns:a16="http://schemas.microsoft.com/office/drawing/2014/main" id="{8CD67BEA-414E-40D3-A41B-748CC7D84147}"/>
              </a:ext>
            </a:extLst>
          </p:cNvPr>
          <p:cNvSpPr/>
          <p:nvPr/>
        </p:nvSpPr>
        <p:spPr>
          <a:xfrm>
            <a:off x="6356412" y="5850374"/>
            <a:ext cx="5702238" cy="1019228"/>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379D93E-E8E0-475B-B709-581798D1BE39}"/>
              </a:ext>
            </a:extLst>
          </p:cNvPr>
          <p:cNvSpPr txBox="1"/>
          <p:nvPr/>
        </p:nvSpPr>
        <p:spPr>
          <a:xfrm>
            <a:off x="1771269" y="544417"/>
            <a:ext cx="6467302" cy="830997"/>
          </a:xfrm>
          <a:prstGeom prst="rect">
            <a:avLst/>
          </a:prstGeom>
          <a:noFill/>
        </p:spPr>
        <p:txBody>
          <a:bodyPr wrap="square" rtlCol="0">
            <a:spAutoFit/>
          </a:bodyPr>
          <a:lstStyle/>
          <a:p>
            <a:r>
              <a:rPr lang="en-US" sz="4800" dirty="0">
                <a:solidFill>
                  <a:schemeClr val="accent2"/>
                </a:solidFill>
                <a:latin typeface="Eras Bold ITC" panose="020B0907030504020204" pitchFamily="34" charset="0"/>
              </a:rPr>
              <a:t>The Orange Frog</a:t>
            </a:r>
          </a:p>
        </p:txBody>
      </p:sp>
      <p:sp>
        <p:nvSpPr>
          <p:cNvPr id="4" name="TextBox 3">
            <a:extLst>
              <a:ext uri="{FF2B5EF4-FFF2-40B4-BE49-F238E27FC236}">
                <a16:creationId xmlns:a16="http://schemas.microsoft.com/office/drawing/2014/main" id="{265E2B69-DF91-4E7A-9528-D46A2C824657}"/>
              </a:ext>
            </a:extLst>
          </p:cNvPr>
          <p:cNvSpPr txBox="1"/>
          <p:nvPr/>
        </p:nvSpPr>
        <p:spPr>
          <a:xfrm>
            <a:off x="1958306" y="1934534"/>
            <a:ext cx="6093228" cy="3046988"/>
          </a:xfrm>
          <a:prstGeom prst="rect">
            <a:avLst/>
          </a:prstGeom>
          <a:noFill/>
        </p:spPr>
        <p:txBody>
          <a:bodyPr wrap="square">
            <a:spAutoFit/>
          </a:bodyPr>
          <a:lstStyle/>
          <a:p>
            <a:r>
              <a:rPr lang="en-US" sz="3200" dirty="0">
                <a:solidFill>
                  <a:srgbClr val="F08019"/>
                </a:solidFill>
                <a:latin typeface="Eras Medium ITC" panose="020B0602030504020804" pitchFamily="34" charset="0"/>
              </a:rPr>
              <a:t>Learning Objective:</a:t>
            </a:r>
          </a:p>
          <a:p>
            <a:r>
              <a:rPr lang="en-US" sz="3200" dirty="0">
                <a:solidFill>
                  <a:srgbClr val="F08019"/>
                </a:solidFill>
                <a:latin typeface="Eras Medium ITC" panose="020B0602030504020804" pitchFamily="34" charset="0"/>
              </a:rPr>
              <a:t> </a:t>
            </a:r>
          </a:p>
          <a:p>
            <a:r>
              <a:rPr lang="en-US" sz="3200" u="sng" dirty="0">
                <a:solidFill>
                  <a:srgbClr val="3A8E8A"/>
                </a:solidFill>
                <a:latin typeface="Eras Medium ITC" panose="020B0602030504020804" pitchFamily="34" charset="0"/>
              </a:rPr>
              <a:t>I can</a:t>
            </a:r>
            <a:r>
              <a:rPr lang="en-US" sz="3200" dirty="0">
                <a:solidFill>
                  <a:srgbClr val="3A8E8A"/>
                </a:solidFill>
                <a:latin typeface="Eras Medium ITC" panose="020B0602030504020804" pitchFamily="34" charset="0"/>
              </a:rPr>
              <a:t> </a:t>
            </a:r>
            <a:r>
              <a:rPr lang="en-US" sz="3200" b="0" dirty="0">
                <a:solidFill>
                  <a:srgbClr val="000000"/>
                </a:solidFill>
                <a:latin typeface="Eras Medium ITC" panose="020B0602030504020804" pitchFamily="34" charset="0"/>
              </a:rPr>
              <a:t>think and act like Spark</a:t>
            </a:r>
          </a:p>
          <a:p>
            <a:endParaRPr lang="en-US" sz="3200" b="0" dirty="0">
              <a:latin typeface="Eras Medium ITC" panose="020B0602030504020804" pitchFamily="34" charset="0"/>
            </a:endParaRPr>
          </a:p>
          <a:p>
            <a:r>
              <a:rPr lang="en-US" sz="3200" u="sng" dirty="0">
                <a:solidFill>
                  <a:srgbClr val="3A8E8A"/>
                </a:solidFill>
                <a:latin typeface="Eras Medium ITC" panose="020B0602030504020804" pitchFamily="34" charset="0"/>
              </a:rPr>
              <a:t>I will</a:t>
            </a:r>
            <a:r>
              <a:rPr lang="en-US" sz="3200" dirty="0">
                <a:solidFill>
                  <a:srgbClr val="3A8E8A"/>
                </a:solidFill>
                <a:latin typeface="Eras Medium ITC" panose="020B0602030504020804" pitchFamily="34" charset="0"/>
              </a:rPr>
              <a:t> </a:t>
            </a:r>
            <a:r>
              <a:rPr lang="en-US" sz="3200" b="0" dirty="0">
                <a:solidFill>
                  <a:srgbClr val="000000"/>
                </a:solidFill>
                <a:latin typeface="Eras Medium ITC" panose="020B0602030504020804" pitchFamily="34" charset="0"/>
              </a:rPr>
              <a:t>discuss what it means to handle situations like spark</a:t>
            </a:r>
            <a:endParaRPr lang="en-US" sz="4800" b="0" dirty="0">
              <a:solidFill>
                <a:srgbClr val="000000"/>
              </a:solidFill>
              <a:latin typeface="Eras Medium ITC" panose="020B0602030504020804" pitchFamily="34" charset="0"/>
            </a:endParaRPr>
          </a:p>
        </p:txBody>
      </p:sp>
      <p:pic>
        <p:nvPicPr>
          <p:cNvPr id="7" name="Picture 6">
            <a:extLst>
              <a:ext uri="{FF2B5EF4-FFF2-40B4-BE49-F238E27FC236}">
                <a16:creationId xmlns:a16="http://schemas.microsoft.com/office/drawing/2014/main" id="{9DC1DC9E-A221-405B-95A0-F0A03915F4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9180" y="2609850"/>
            <a:ext cx="4248150" cy="4248150"/>
          </a:xfrm>
          <a:prstGeom prst="rect">
            <a:avLst/>
          </a:prstGeom>
        </p:spPr>
      </p:pic>
      <p:pic>
        <p:nvPicPr>
          <p:cNvPr id="9" name="Picture 8" descr="A picture containing text, doll&#10;&#10;Description automatically generated">
            <a:extLst>
              <a:ext uri="{FF2B5EF4-FFF2-40B4-BE49-F238E27FC236}">
                <a16:creationId xmlns:a16="http://schemas.microsoft.com/office/drawing/2014/main" id="{69A1777C-D2D8-4F0C-807F-B7588A1521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0131" y="5060272"/>
            <a:ext cx="1724227" cy="1688904"/>
          </a:xfrm>
          <a:prstGeom prst="rect">
            <a:avLst/>
          </a:prstGeom>
        </p:spPr>
      </p:pic>
    </p:spTree>
    <p:extLst>
      <p:ext uri="{BB962C8B-B14F-4D97-AF65-F5344CB8AC3E}">
        <p14:creationId xmlns:p14="http://schemas.microsoft.com/office/powerpoint/2010/main" val="3070515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21FEA5-DD77-4587-B4A8-AAE93CF4556E}"/>
              </a:ext>
            </a:extLst>
          </p:cNvPr>
          <p:cNvSpPr txBox="1"/>
          <p:nvPr/>
        </p:nvSpPr>
        <p:spPr>
          <a:xfrm>
            <a:off x="4459779" y="1413063"/>
            <a:ext cx="7410796" cy="4031873"/>
          </a:xfrm>
          <a:prstGeom prst="rect">
            <a:avLst/>
          </a:prstGeom>
          <a:noFill/>
        </p:spPr>
        <p:txBody>
          <a:bodyPr wrap="square">
            <a:spAutoFit/>
          </a:bodyPr>
          <a:lstStyle/>
          <a:p>
            <a:pPr marL="285750" marR="0" lvl="0" indent="-285750">
              <a:spcAft>
                <a:spcPts val="0"/>
              </a:spcAft>
              <a:buFont typeface="Arial" panose="020B0604020202020204" pitchFamily="34" charset="0"/>
              <a:buChar char="•"/>
            </a:pPr>
            <a:r>
              <a:rPr lang="en-US" sz="3200" u="none" strike="noStrike" dirty="0">
                <a:solidFill>
                  <a:schemeClr val="accent2"/>
                </a:solidFill>
                <a:effectLst/>
                <a:latin typeface="Eras Medium ITC" panose="020B0602030504020804" pitchFamily="34" charset="0"/>
                <a:ea typeface="Calibri" panose="020F0502020204030204" pitchFamily="34" charset="0"/>
              </a:rPr>
              <a:t>Interact positively as a team member.</a:t>
            </a:r>
            <a:endParaRPr lang="en-US" sz="3200" u="none" strike="noStrike" dirty="0">
              <a:solidFill>
                <a:schemeClr val="accent2"/>
              </a:solidFill>
              <a:effectLst/>
              <a:latin typeface="Eras Medium ITC" panose="020B0602030504020804" pitchFamily="34" charset="0"/>
              <a:ea typeface="Arial" panose="020B0604020202020204" pitchFamily="34" charset="0"/>
            </a:endParaRPr>
          </a:p>
          <a:p>
            <a:pPr marL="285750" marR="0" lvl="0" indent="-285750">
              <a:spcAft>
                <a:spcPts val="0"/>
              </a:spcAft>
              <a:buFont typeface="Arial" panose="020B0604020202020204" pitchFamily="34" charset="0"/>
              <a:buChar char="•"/>
            </a:pPr>
            <a:r>
              <a:rPr lang="en-US" sz="3200" u="none" strike="noStrike" dirty="0">
                <a:solidFill>
                  <a:srgbClr val="3FB7A3"/>
                </a:solidFill>
                <a:effectLst/>
                <a:latin typeface="Eras Medium ITC" panose="020B0602030504020804" pitchFamily="34" charset="0"/>
                <a:ea typeface="Calibri" panose="020F0502020204030204" pitchFamily="34" charset="0"/>
              </a:rPr>
              <a:t>Cooperate with others in a group setting.</a:t>
            </a:r>
            <a:endParaRPr lang="en-US" sz="3200" u="none" strike="noStrike" dirty="0">
              <a:solidFill>
                <a:srgbClr val="3FB7A3"/>
              </a:solidFill>
              <a:effectLst/>
              <a:latin typeface="Eras Medium ITC" panose="020B0602030504020804" pitchFamily="34" charset="0"/>
              <a:ea typeface="Arial" panose="020B0604020202020204" pitchFamily="34" charset="0"/>
            </a:endParaRPr>
          </a:p>
          <a:p>
            <a:pPr marL="285750" marR="0" lvl="0" indent="-285750">
              <a:spcAft>
                <a:spcPts val="0"/>
              </a:spcAft>
              <a:buFont typeface="Arial" panose="020B0604020202020204" pitchFamily="34" charset="0"/>
              <a:buChar char="•"/>
            </a:pPr>
            <a:r>
              <a:rPr lang="en-US" sz="3200" u="none" strike="noStrike" dirty="0">
                <a:solidFill>
                  <a:schemeClr val="accent2"/>
                </a:solidFill>
                <a:effectLst/>
                <a:latin typeface="Eras Medium ITC" panose="020B0602030504020804" pitchFamily="34" charset="0"/>
                <a:ea typeface="Calibri" panose="020F0502020204030204" pitchFamily="34" charset="0"/>
              </a:rPr>
              <a:t>Generate ideas with group members.</a:t>
            </a:r>
            <a:endParaRPr lang="en-US" sz="3200" u="none" strike="noStrike" dirty="0">
              <a:solidFill>
                <a:schemeClr val="accent2"/>
              </a:solidFill>
              <a:effectLst/>
              <a:latin typeface="Eras Medium ITC" panose="020B0602030504020804" pitchFamily="34" charset="0"/>
              <a:ea typeface="Arial" panose="020B0604020202020204" pitchFamily="34" charset="0"/>
            </a:endParaRPr>
          </a:p>
          <a:p>
            <a:pPr marL="285750" marR="0" lvl="0" indent="-285750">
              <a:spcAft>
                <a:spcPts val="0"/>
              </a:spcAft>
              <a:buFont typeface="Arial" panose="020B0604020202020204" pitchFamily="34" charset="0"/>
              <a:buChar char="•"/>
            </a:pPr>
            <a:r>
              <a:rPr lang="en-US" sz="3200" u="none" strike="noStrike" dirty="0">
                <a:solidFill>
                  <a:srgbClr val="3FB7A3"/>
                </a:solidFill>
                <a:effectLst/>
                <a:latin typeface="Eras Medium ITC" panose="020B0602030504020804" pitchFamily="34" charset="0"/>
                <a:ea typeface="Calibri" panose="020F0502020204030204" pitchFamily="34" charset="0"/>
              </a:rPr>
              <a:t>Are active listeners.</a:t>
            </a:r>
            <a:endParaRPr lang="en-US" sz="3200" u="none" strike="noStrike" dirty="0">
              <a:solidFill>
                <a:srgbClr val="3FB7A3"/>
              </a:solidFill>
              <a:effectLst/>
              <a:latin typeface="Eras Medium ITC" panose="020B0602030504020804" pitchFamily="34" charset="0"/>
              <a:ea typeface="Arial" panose="020B0604020202020204" pitchFamily="34" charset="0"/>
            </a:endParaRPr>
          </a:p>
          <a:p>
            <a:pPr marL="285750" marR="0" lvl="0" indent="-285750">
              <a:spcAft>
                <a:spcPts val="0"/>
              </a:spcAft>
              <a:buFont typeface="Arial" panose="020B0604020202020204" pitchFamily="34" charset="0"/>
              <a:buChar char="•"/>
            </a:pPr>
            <a:r>
              <a:rPr lang="en-US" sz="3200" u="none" strike="noStrike" dirty="0">
                <a:solidFill>
                  <a:schemeClr val="accent2"/>
                </a:solidFill>
                <a:effectLst/>
                <a:latin typeface="Eras Medium ITC" panose="020B0602030504020804" pitchFamily="34" charset="0"/>
                <a:ea typeface="Calibri" panose="020F0502020204030204" pitchFamily="34" charset="0"/>
              </a:rPr>
              <a:t>Read and understand information in a variety of forms.</a:t>
            </a:r>
          </a:p>
          <a:p>
            <a:pPr marL="285750" marR="0" lvl="0" indent="-285750">
              <a:spcAft>
                <a:spcPts val="0"/>
              </a:spcAft>
              <a:buFont typeface="Arial" panose="020B0604020202020204" pitchFamily="34" charset="0"/>
              <a:buChar char="•"/>
            </a:pPr>
            <a:r>
              <a:rPr lang="en-US" sz="3200" u="none" strike="noStrike" dirty="0">
                <a:solidFill>
                  <a:srgbClr val="3FB7A3"/>
                </a:solidFill>
                <a:effectLst/>
                <a:latin typeface="Eras Medium ITC" panose="020B0602030504020804" pitchFamily="34" charset="0"/>
                <a:ea typeface="Calibri" panose="020F0502020204030204" pitchFamily="34" charset="0"/>
              </a:rPr>
              <a:t>Express ideas.</a:t>
            </a:r>
            <a:endParaRPr lang="en-US" sz="3200" u="none" strike="noStrike" dirty="0">
              <a:solidFill>
                <a:srgbClr val="3FB7A3"/>
              </a:solidFill>
              <a:effectLst/>
              <a:latin typeface="Eras Medium ITC" panose="020B0602030504020804" pitchFamily="34" charset="0"/>
              <a:ea typeface="Arial" panose="020B0604020202020204" pitchFamily="34" charset="0"/>
            </a:endParaRPr>
          </a:p>
        </p:txBody>
      </p:sp>
      <p:sp>
        <p:nvSpPr>
          <p:cNvPr id="4" name="Title 2">
            <a:extLst>
              <a:ext uri="{FF2B5EF4-FFF2-40B4-BE49-F238E27FC236}">
                <a16:creationId xmlns:a16="http://schemas.microsoft.com/office/drawing/2014/main" id="{4155FA4F-C926-40DB-AE1D-14271676CDCD}"/>
              </a:ext>
            </a:extLst>
          </p:cNvPr>
          <p:cNvSpPr txBox="1">
            <a:spLocks/>
          </p:cNvSpPr>
          <p:nvPr/>
        </p:nvSpPr>
        <p:spPr>
          <a:xfrm>
            <a:off x="4438185" y="365125"/>
            <a:ext cx="6715540" cy="755015"/>
          </a:xfrm>
          <a:prstGeom prst="rect">
            <a:avLst/>
          </a:prstGeom>
        </p:spPr>
        <p:txBody>
          <a:bodyPr/>
          <a:lstStyle>
            <a:lvl1pPr algn="l" defTabSz="914400" rtl="0" eaLnBrk="1" latinLnBrk="0" hangingPunct="1">
              <a:lnSpc>
                <a:spcPct val="90000"/>
              </a:lnSpc>
              <a:spcBef>
                <a:spcPct val="0"/>
              </a:spcBef>
              <a:buNone/>
              <a:defRPr sz="4400" kern="1200">
                <a:solidFill>
                  <a:schemeClr val="accent2"/>
                </a:solidFill>
                <a:latin typeface="Eras Bold ITC" panose="020B0907030504020204" pitchFamily="34" charset="0"/>
                <a:ea typeface="+mj-ea"/>
                <a:cs typeface="+mj-cs"/>
              </a:defRPr>
            </a:lvl1pPr>
          </a:lstStyle>
          <a:p>
            <a:r>
              <a:rPr lang="en-US" dirty="0">
                <a:solidFill>
                  <a:srgbClr val="3FB7A3"/>
                </a:solidFill>
              </a:rPr>
              <a:t>Skills</a:t>
            </a:r>
          </a:p>
        </p:txBody>
      </p:sp>
      <p:pic>
        <p:nvPicPr>
          <p:cNvPr id="8" name="Picture 7" descr="Shape&#10;&#10;Description automatically generated with low confidence">
            <a:extLst>
              <a:ext uri="{FF2B5EF4-FFF2-40B4-BE49-F238E27FC236}">
                <a16:creationId xmlns:a16="http://schemas.microsoft.com/office/drawing/2014/main" id="{A946B51D-1485-4C3C-882C-6118993C79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3906"/>
            <a:ext cx="4438185" cy="1864094"/>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F66F1775-CA18-4E8E-B43E-1843AB9566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803" y="3295215"/>
            <a:ext cx="3586578" cy="2149721"/>
          </a:xfrm>
          <a:prstGeom prst="rect">
            <a:avLst/>
          </a:prstGeom>
        </p:spPr>
      </p:pic>
    </p:spTree>
    <p:extLst>
      <p:ext uri="{BB962C8B-B14F-4D97-AF65-F5344CB8AC3E}">
        <p14:creationId xmlns:p14="http://schemas.microsoft.com/office/powerpoint/2010/main" val="3915691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1AD1BE-494E-A144-893D-5FBDED9F7302}"/>
              </a:ext>
            </a:extLst>
          </p:cNvPr>
          <p:cNvSpPr>
            <a:spLocks noGrp="1"/>
          </p:cNvSpPr>
          <p:nvPr>
            <p:ph type="title" idx="4294967295"/>
          </p:nvPr>
        </p:nvSpPr>
        <p:spPr>
          <a:xfrm>
            <a:off x="100361" y="583239"/>
            <a:ext cx="11390313" cy="754062"/>
          </a:xfrm>
          <a:prstGeom prst="rect">
            <a:avLst/>
          </a:prstGeom>
        </p:spPr>
        <p:txBody>
          <a:bodyPr/>
          <a:lstStyle/>
          <a:p>
            <a:pPr algn="ctr"/>
            <a:r>
              <a:rPr lang="en-US" dirty="0"/>
              <a:t>Week Four: Be Like Spark (pg. 19-25)</a:t>
            </a:r>
          </a:p>
        </p:txBody>
      </p:sp>
      <p:pic>
        <p:nvPicPr>
          <p:cNvPr id="8" name="Picture 7">
            <a:extLst>
              <a:ext uri="{FF2B5EF4-FFF2-40B4-BE49-F238E27FC236}">
                <a16:creationId xmlns:a16="http://schemas.microsoft.com/office/drawing/2014/main" id="{F4CF7751-A7B5-C84C-BF7E-7B0DAC9D9922}"/>
              </a:ext>
            </a:extLst>
          </p:cNvPr>
          <p:cNvPicPr>
            <a:picLocks noChangeAspect="1"/>
          </p:cNvPicPr>
          <p:nvPr/>
        </p:nvPicPr>
        <p:blipFill rotWithShape="1">
          <a:blip r:embed="rId5"/>
          <a:srcRect l="1512" t="3076" r="4571" b="5003"/>
          <a:stretch/>
        </p:blipFill>
        <p:spPr>
          <a:xfrm>
            <a:off x="1629917" y="1337301"/>
            <a:ext cx="9194009" cy="4490923"/>
          </a:xfrm>
          <a:prstGeom prst="rect">
            <a:avLst/>
          </a:prstGeom>
        </p:spPr>
      </p:pic>
      <p:sp>
        <p:nvSpPr>
          <p:cNvPr id="12" name="Rectangle 11">
            <a:extLst>
              <a:ext uri="{FF2B5EF4-FFF2-40B4-BE49-F238E27FC236}">
                <a16:creationId xmlns:a16="http://schemas.microsoft.com/office/drawing/2014/main" id="{86C30488-22D6-BF49-9789-BC4070C844E1}"/>
              </a:ext>
            </a:extLst>
          </p:cNvPr>
          <p:cNvSpPr/>
          <p:nvPr/>
        </p:nvSpPr>
        <p:spPr>
          <a:xfrm>
            <a:off x="-452891" y="1792026"/>
            <a:ext cx="45719" cy="449092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6C25"/>
              </a:solidFill>
            </a:endParaRPr>
          </a:p>
        </p:txBody>
      </p:sp>
      <p:pic>
        <p:nvPicPr>
          <p:cNvPr id="4" name="to be replaced by ML - Week 4 Segmented">
            <a:hlinkClick r:id="" action="ppaction://media"/>
            <a:extLst>
              <a:ext uri="{FF2B5EF4-FFF2-40B4-BE49-F238E27FC236}">
                <a16:creationId xmlns:a16="http://schemas.microsoft.com/office/drawing/2014/main" id="{1C936D21-36F6-9F80-8B4A-DDDAB0D28481}"/>
              </a:ext>
            </a:extLst>
          </p:cNvPr>
          <p:cNvPicPr>
            <a:picLocks noChangeAspect="1"/>
          </p:cNvPicPr>
          <p:nvPr>
            <a:videoFile r:link="rId2"/>
            <p:extLst>
              <p:ext uri="{DAA4B4D4-6D71-4841-9C94-3DE7FCFB9230}">
                <p14:media xmlns:p14="http://schemas.microsoft.com/office/powerpoint/2010/main" r:embed="rId1">
                  <p14:fade in="8000"/>
                </p14:media>
              </p:ext>
            </p:extLst>
          </p:nvPr>
        </p:nvPicPr>
        <p:blipFill>
          <a:blip r:embed="rId6"/>
          <a:stretch>
            <a:fillRect/>
          </a:stretch>
        </p:blipFill>
        <p:spPr>
          <a:xfrm>
            <a:off x="4923692" y="2695916"/>
            <a:ext cx="2414954" cy="1465775"/>
          </a:xfrm>
          <a:prstGeom prst="rect">
            <a:avLst/>
          </a:prstGeom>
        </p:spPr>
      </p:pic>
    </p:spTree>
    <p:extLst>
      <p:ext uri="{BB962C8B-B14F-4D97-AF65-F5344CB8AC3E}">
        <p14:creationId xmlns:p14="http://schemas.microsoft.com/office/powerpoint/2010/main" val="425657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8"/>
                                        </p:tgtEl>
                                      </p:cBhvr>
                                      <p:by x="150000" y="150000"/>
                                    </p:animScale>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8"/>
                                        </p:tgtEl>
                                      </p:cBhvr>
                                      <p:by x="150000" y="150000"/>
                                    </p:animScale>
                                  </p:childTnLst>
                                </p:cTn>
                              </p:par>
                              <p:par>
                                <p:cTn id="10" presetID="6" presetClass="emph" presetSubtype="0" fill="hold" nodeType="withEffect">
                                  <p:stCondLst>
                                    <p:cond delay="0"/>
                                  </p:stCondLst>
                                  <p:childTnLst>
                                    <p:animScale>
                                      <p:cBhvr>
                                        <p:cTn id="11" dur="2000" fill="hold"/>
                                        <p:tgtEl>
                                          <p:spTgt spid="8"/>
                                        </p:tgtEl>
                                      </p:cBhvr>
                                      <p:by x="150000" y="150000"/>
                                    </p:animScale>
                                  </p:childTnLst>
                                </p:cTn>
                              </p:par>
                            </p:childTnLst>
                          </p:cTn>
                        </p:par>
                        <p:par>
                          <p:cTn id="12" fill="hold">
                            <p:stCondLst>
                              <p:cond delay="4000"/>
                            </p:stCondLst>
                            <p:childTnLst>
                              <p:par>
                                <p:cTn id="13" presetID="6" presetClass="emph" presetSubtype="0" fill="hold" nodeType="afterEffect">
                                  <p:stCondLst>
                                    <p:cond delay="0"/>
                                  </p:stCondLst>
                                  <p:childTnLst>
                                    <p:animScale>
                                      <p:cBhvr>
                                        <p:cTn id="14" dur="2000" fill="hold"/>
                                        <p:tgtEl>
                                          <p:spTgt spid="8"/>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515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7BAF60BC-768F-EF29-9750-250CAF4B4AE2}"/>
              </a:ext>
            </a:extLst>
          </p:cNvPr>
          <p:cNvSpPr txBox="1">
            <a:spLocks/>
          </p:cNvSpPr>
          <p:nvPr/>
        </p:nvSpPr>
        <p:spPr>
          <a:xfrm>
            <a:off x="4263244" y="261257"/>
            <a:ext cx="7928756" cy="15912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2"/>
                </a:solidFill>
                <a:latin typeface="Eras Bold ITC" panose="020B0907030504020204" pitchFamily="34" charset="0"/>
                <a:ea typeface="+mj-ea"/>
                <a:cs typeface="+mj-cs"/>
              </a:defRPr>
            </a:lvl1pPr>
          </a:lstStyle>
          <a:p>
            <a:pPr algn="ctr"/>
            <a:r>
              <a:rPr lang="en-US" sz="6000" dirty="0">
                <a:solidFill>
                  <a:srgbClr val="F08019"/>
                </a:solidFill>
              </a:rPr>
              <a:t>Thoughts</a:t>
            </a:r>
          </a:p>
        </p:txBody>
      </p:sp>
      <p:pic>
        <p:nvPicPr>
          <p:cNvPr id="6" name="Picture 5" descr="A picture containing diagram&#10;&#10;Description automatically generated">
            <a:extLst>
              <a:ext uri="{FF2B5EF4-FFF2-40B4-BE49-F238E27FC236}">
                <a16:creationId xmlns:a16="http://schemas.microsoft.com/office/drawing/2014/main" id="{AA9A3693-8294-D041-1E22-E506BAB4B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62189"/>
            <a:ext cx="4738255" cy="3034554"/>
          </a:xfrm>
          <a:prstGeom prst="rect">
            <a:avLst/>
          </a:prstGeom>
        </p:spPr>
      </p:pic>
      <p:sp>
        <p:nvSpPr>
          <p:cNvPr id="4" name="TextBox 3">
            <a:extLst>
              <a:ext uri="{FF2B5EF4-FFF2-40B4-BE49-F238E27FC236}">
                <a16:creationId xmlns:a16="http://schemas.microsoft.com/office/drawing/2014/main" id="{DBC8CAA6-732B-30B6-9B10-D9E85D224F91}"/>
              </a:ext>
            </a:extLst>
          </p:cNvPr>
          <p:cNvSpPr txBox="1"/>
          <p:nvPr/>
        </p:nvSpPr>
        <p:spPr>
          <a:xfrm>
            <a:off x="4643251" y="1353787"/>
            <a:ext cx="7267699" cy="5114134"/>
          </a:xfrm>
          <a:prstGeom prst="rect">
            <a:avLst/>
          </a:prstGeom>
          <a:noFill/>
        </p:spPr>
        <p:txBody>
          <a:bodyPr wrap="square">
            <a:spAutoFit/>
          </a:bodyPr>
          <a:lstStyle/>
          <a:p>
            <a:r>
              <a:rPr lang="en-US" sz="3200" dirty="0">
                <a:solidFill>
                  <a:srgbClr val="3A8E8A"/>
                </a:solidFill>
                <a:latin typeface="Eras Medium ITC" panose="020B0602030504020804" pitchFamily="34" charset="0"/>
              </a:rPr>
              <a:t>We begin today by learning that Misty has overcome her selfish ways. She notices that she has more and more Orange spots. Spark was thrilled to see her beautiful color. Spark also reflected and realized that everything he knew had changed. He was so much happier, and healthier. In the end, even Plop recognized that importance of being Orange.</a:t>
            </a:r>
          </a:p>
        </p:txBody>
      </p:sp>
    </p:spTree>
    <p:extLst>
      <p:ext uri="{BB962C8B-B14F-4D97-AF65-F5344CB8AC3E}">
        <p14:creationId xmlns:p14="http://schemas.microsoft.com/office/powerpoint/2010/main" val="517651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9572B271-7E77-438A-86A3-A704106F84C4}"/>
              </a:ext>
            </a:extLst>
          </p:cNvPr>
          <p:cNvSpPr txBox="1">
            <a:spLocks/>
          </p:cNvSpPr>
          <p:nvPr/>
        </p:nvSpPr>
        <p:spPr>
          <a:xfrm>
            <a:off x="7211136" y="300896"/>
            <a:ext cx="3295794" cy="135680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2"/>
                </a:solidFill>
                <a:latin typeface="Eras Bold ITC" panose="020B0907030504020204" pitchFamily="34" charset="0"/>
                <a:ea typeface="+mj-ea"/>
                <a:cs typeface="+mj-cs"/>
              </a:defRPr>
            </a:lvl1pPr>
          </a:lstStyle>
          <a:p>
            <a:r>
              <a:rPr lang="en-US" sz="6000" dirty="0">
                <a:solidFill>
                  <a:srgbClr val="F08019"/>
                </a:solidFill>
              </a:rPr>
              <a:t>Activity</a:t>
            </a:r>
          </a:p>
        </p:txBody>
      </p:sp>
      <p:sp>
        <p:nvSpPr>
          <p:cNvPr id="8" name="Content Placeholder 3">
            <a:extLst>
              <a:ext uri="{FF2B5EF4-FFF2-40B4-BE49-F238E27FC236}">
                <a16:creationId xmlns:a16="http://schemas.microsoft.com/office/drawing/2014/main" id="{7B4B411A-6276-4C6A-8894-0A1A69CDD702}"/>
              </a:ext>
            </a:extLst>
          </p:cNvPr>
          <p:cNvSpPr txBox="1">
            <a:spLocks/>
          </p:cNvSpPr>
          <p:nvPr/>
        </p:nvSpPr>
        <p:spPr>
          <a:xfrm>
            <a:off x="6532092" y="1880947"/>
            <a:ext cx="5132687" cy="30684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BC7B5"/>
                </a:solidFill>
                <a:latin typeface="Eras Medium ITC" panose="020B06020305040208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BC7B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BC7B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3A8E8A"/>
                </a:solidFill>
                <a:latin typeface="Eras Medium ITC" panose="020B0602030504020804" pitchFamily="34" charset="77"/>
              </a:rPr>
              <a:t>Let’s take our SPARK acronym and associate the pictures to which category they belong to.</a:t>
            </a:r>
          </a:p>
        </p:txBody>
      </p:sp>
      <p:pic>
        <p:nvPicPr>
          <p:cNvPr id="3" name="Picture 2">
            <a:extLst>
              <a:ext uri="{FF2B5EF4-FFF2-40B4-BE49-F238E27FC236}">
                <a16:creationId xmlns:a16="http://schemas.microsoft.com/office/drawing/2014/main" id="{B5520582-0898-4D0F-BC9A-40009CD8C780}"/>
              </a:ext>
            </a:extLst>
          </p:cNvPr>
          <p:cNvPicPr>
            <a:picLocks noChangeAspect="1"/>
          </p:cNvPicPr>
          <p:nvPr/>
        </p:nvPicPr>
        <p:blipFill>
          <a:blip r:embed="rId2"/>
          <a:stretch>
            <a:fillRect/>
          </a:stretch>
        </p:blipFill>
        <p:spPr>
          <a:xfrm rot="21105303">
            <a:off x="2081089" y="1233691"/>
            <a:ext cx="3951650" cy="5115000"/>
          </a:xfrm>
          <a:prstGeom prst="rect">
            <a:avLst/>
          </a:prstGeom>
        </p:spPr>
      </p:pic>
    </p:spTree>
    <p:extLst>
      <p:ext uri="{BB962C8B-B14F-4D97-AF65-F5344CB8AC3E}">
        <p14:creationId xmlns:p14="http://schemas.microsoft.com/office/powerpoint/2010/main" val="1282672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2EF7FD0-FF8C-40FF-A1B8-E65D0F115F3E}"/>
              </a:ext>
            </a:extLst>
          </p:cNvPr>
          <p:cNvGrpSpPr>
            <a:grpSpLocks/>
          </p:cNvGrpSpPr>
          <p:nvPr/>
        </p:nvGrpSpPr>
        <p:grpSpPr>
          <a:xfrm>
            <a:off x="3341079" y="0"/>
            <a:ext cx="6662647" cy="6858315"/>
            <a:chOff x="2162086" y="0"/>
            <a:chExt cx="6662647" cy="6858315"/>
          </a:xfrm>
        </p:grpSpPr>
        <p:grpSp>
          <p:nvGrpSpPr>
            <p:cNvPr id="26" name="Group 25">
              <a:extLst>
                <a:ext uri="{FF2B5EF4-FFF2-40B4-BE49-F238E27FC236}">
                  <a16:creationId xmlns:a16="http://schemas.microsoft.com/office/drawing/2014/main" id="{7C936D16-4F7C-456F-BEC8-B920B2B40B0F}"/>
                </a:ext>
              </a:extLst>
            </p:cNvPr>
            <p:cNvGrpSpPr/>
            <p:nvPr/>
          </p:nvGrpSpPr>
          <p:grpSpPr>
            <a:xfrm>
              <a:off x="2162086" y="0"/>
              <a:ext cx="4294262" cy="6858315"/>
              <a:chOff x="2162086" y="0"/>
              <a:chExt cx="4294262" cy="6858315"/>
            </a:xfrm>
          </p:grpSpPr>
          <p:pic>
            <p:nvPicPr>
              <p:cNvPr id="7" name="Picture 6">
                <a:extLst>
                  <a:ext uri="{FF2B5EF4-FFF2-40B4-BE49-F238E27FC236}">
                    <a16:creationId xmlns:a16="http://schemas.microsoft.com/office/drawing/2014/main" id="{1731C2F2-0489-4481-9712-DFB3D481A82C}"/>
                  </a:ext>
                </a:extLst>
              </p:cNvPr>
              <p:cNvPicPr>
                <a:picLocks noChangeAspect="1"/>
              </p:cNvPicPr>
              <p:nvPr/>
            </p:nvPicPr>
            <p:blipFill rotWithShape="1">
              <a:blip r:embed="rId2"/>
              <a:srcRect l="5856" t="17407" r="31091" b="4795"/>
              <a:stretch/>
            </p:blipFill>
            <p:spPr>
              <a:xfrm>
                <a:off x="2162086" y="0"/>
                <a:ext cx="4294262" cy="6858315"/>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7AD9A697-84B3-41B2-8579-6E00DDE87C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7455" y="491383"/>
                <a:ext cx="2619286" cy="1008144"/>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FE8D82AC-F44C-40B1-82FB-41B157ACAA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7544" y="1811709"/>
                <a:ext cx="2405641" cy="924661"/>
              </a:xfrm>
              <a:prstGeom prst="rect">
                <a:avLst/>
              </a:prstGeom>
            </p:spPr>
          </p:pic>
          <p:pic>
            <p:nvPicPr>
              <p:cNvPr id="16" name="Picture 15" descr="Text&#10;&#10;Description automatically generated">
                <a:extLst>
                  <a:ext uri="{FF2B5EF4-FFF2-40B4-BE49-F238E27FC236}">
                    <a16:creationId xmlns:a16="http://schemas.microsoft.com/office/drawing/2014/main" id="{AB319A22-00ED-4696-A738-268A625E58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2086" y="3048552"/>
                <a:ext cx="2619286" cy="965960"/>
              </a:xfrm>
              <a:prstGeom prst="rect">
                <a:avLst/>
              </a:prstGeom>
            </p:spPr>
          </p:pic>
          <p:pic>
            <p:nvPicPr>
              <p:cNvPr id="20" name="Picture 19" descr="A picture containing text, clipart, vector graphics&#10;&#10;Description automatically generated">
                <a:extLst>
                  <a:ext uri="{FF2B5EF4-FFF2-40B4-BE49-F238E27FC236}">
                    <a16:creationId xmlns:a16="http://schemas.microsoft.com/office/drawing/2014/main" id="{64F1869C-E2F1-4C8A-AE2F-34413DDF6C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7544" y="4317436"/>
                <a:ext cx="1892656" cy="965960"/>
              </a:xfrm>
              <a:prstGeom prst="rect">
                <a:avLst/>
              </a:prstGeom>
            </p:spPr>
          </p:pic>
          <p:pic>
            <p:nvPicPr>
              <p:cNvPr id="24" name="Picture 23" descr="A picture containing text, clipart&#10;&#10;Description automatically generated">
                <a:extLst>
                  <a:ext uri="{FF2B5EF4-FFF2-40B4-BE49-F238E27FC236}">
                    <a16:creationId xmlns:a16="http://schemas.microsoft.com/office/drawing/2014/main" id="{EA9165E0-F900-45DA-8B24-FBABFFFD17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5567" y="5586320"/>
                <a:ext cx="2137833" cy="952049"/>
              </a:xfrm>
              <a:prstGeom prst="rect">
                <a:avLst/>
              </a:prstGeom>
            </p:spPr>
          </p:pic>
        </p:grpSp>
        <p:sp>
          <p:nvSpPr>
            <p:cNvPr id="39" name="TextBox 38">
              <a:extLst>
                <a:ext uri="{FF2B5EF4-FFF2-40B4-BE49-F238E27FC236}">
                  <a16:creationId xmlns:a16="http://schemas.microsoft.com/office/drawing/2014/main" id="{E106B6A4-817F-43FA-8F58-2A61319DDB29}"/>
                </a:ext>
              </a:extLst>
            </p:cNvPr>
            <p:cNvSpPr txBox="1"/>
            <p:nvPr/>
          </p:nvSpPr>
          <p:spPr>
            <a:xfrm>
              <a:off x="8494193" y="1228792"/>
              <a:ext cx="324128" cy="369332"/>
            </a:xfrm>
            <a:prstGeom prst="rect">
              <a:avLst/>
            </a:prstGeom>
            <a:noFill/>
          </p:spPr>
          <p:txBody>
            <a:bodyPr wrap="none" rtlCol="0">
              <a:spAutoFit/>
            </a:bodyPr>
            <a:lstStyle/>
            <a:p>
              <a:r>
                <a:rPr lang="en-US" b="1" dirty="0"/>
                <a:t>A</a:t>
              </a:r>
            </a:p>
          </p:txBody>
        </p:sp>
        <p:sp>
          <p:nvSpPr>
            <p:cNvPr id="44" name="TextBox 43">
              <a:extLst>
                <a:ext uri="{FF2B5EF4-FFF2-40B4-BE49-F238E27FC236}">
                  <a16:creationId xmlns:a16="http://schemas.microsoft.com/office/drawing/2014/main" id="{C060C65F-440C-4BC6-81FC-5E10C3362FFF}"/>
                </a:ext>
              </a:extLst>
            </p:cNvPr>
            <p:cNvSpPr txBox="1"/>
            <p:nvPr/>
          </p:nvSpPr>
          <p:spPr>
            <a:xfrm>
              <a:off x="8494193" y="2577047"/>
              <a:ext cx="314510" cy="369332"/>
            </a:xfrm>
            <a:prstGeom prst="rect">
              <a:avLst/>
            </a:prstGeom>
            <a:noFill/>
          </p:spPr>
          <p:txBody>
            <a:bodyPr wrap="none" rtlCol="0">
              <a:spAutoFit/>
            </a:bodyPr>
            <a:lstStyle/>
            <a:p>
              <a:r>
                <a:rPr lang="en-US" b="1" dirty="0"/>
                <a:t>B</a:t>
              </a:r>
            </a:p>
          </p:txBody>
        </p:sp>
        <p:sp>
          <p:nvSpPr>
            <p:cNvPr id="45" name="TextBox 44">
              <a:extLst>
                <a:ext uri="{FF2B5EF4-FFF2-40B4-BE49-F238E27FC236}">
                  <a16:creationId xmlns:a16="http://schemas.microsoft.com/office/drawing/2014/main" id="{EDBFB419-6B80-41D7-BC89-65182DCD0D15}"/>
                </a:ext>
              </a:extLst>
            </p:cNvPr>
            <p:cNvSpPr txBox="1"/>
            <p:nvPr/>
          </p:nvSpPr>
          <p:spPr>
            <a:xfrm>
              <a:off x="8494193" y="3751831"/>
              <a:ext cx="317716" cy="369332"/>
            </a:xfrm>
            <a:prstGeom prst="rect">
              <a:avLst/>
            </a:prstGeom>
            <a:noFill/>
          </p:spPr>
          <p:txBody>
            <a:bodyPr wrap="none" rtlCol="0">
              <a:spAutoFit/>
            </a:bodyPr>
            <a:lstStyle/>
            <a:p>
              <a:r>
                <a:rPr lang="en-US" b="1" dirty="0"/>
                <a:t>C</a:t>
              </a:r>
            </a:p>
          </p:txBody>
        </p:sp>
        <p:sp>
          <p:nvSpPr>
            <p:cNvPr id="46" name="TextBox 45">
              <a:extLst>
                <a:ext uri="{FF2B5EF4-FFF2-40B4-BE49-F238E27FC236}">
                  <a16:creationId xmlns:a16="http://schemas.microsoft.com/office/drawing/2014/main" id="{134D4EF7-E14F-44C9-9E79-E18C0853A506}"/>
                </a:ext>
              </a:extLst>
            </p:cNvPr>
            <p:cNvSpPr txBox="1"/>
            <p:nvPr/>
          </p:nvSpPr>
          <p:spPr>
            <a:xfrm>
              <a:off x="8494193" y="5084494"/>
              <a:ext cx="330540" cy="369332"/>
            </a:xfrm>
            <a:prstGeom prst="rect">
              <a:avLst/>
            </a:prstGeom>
            <a:noFill/>
          </p:spPr>
          <p:txBody>
            <a:bodyPr wrap="none" rtlCol="0">
              <a:spAutoFit/>
            </a:bodyPr>
            <a:lstStyle/>
            <a:p>
              <a:r>
                <a:rPr lang="en-US" b="1" dirty="0"/>
                <a:t>D</a:t>
              </a:r>
            </a:p>
          </p:txBody>
        </p:sp>
        <p:sp>
          <p:nvSpPr>
            <p:cNvPr id="47" name="TextBox 46">
              <a:extLst>
                <a:ext uri="{FF2B5EF4-FFF2-40B4-BE49-F238E27FC236}">
                  <a16:creationId xmlns:a16="http://schemas.microsoft.com/office/drawing/2014/main" id="{77D82A9F-950E-41AE-9C90-D12CB91EF778}"/>
                </a:ext>
              </a:extLst>
            </p:cNvPr>
            <p:cNvSpPr txBox="1"/>
            <p:nvPr/>
          </p:nvSpPr>
          <p:spPr>
            <a:xfrm>
              <a:off x="8494193" y="6260132"/>
              <a:ext cx="296876" cy="369332"/>
            </a:xfrm>
            <a:prstGeom prst="rect">
              <a:avLst/>
            </a:prstGeom>
            <a:noFill/>
          </p:spPr>
          <p:txBody>
            <a:bodyPr wrap="none" rtlCol="0">
              <a:spAutoFit/>
            </a:bodyPr>
            <a:lstStyle/>
            <a:p>
              <a:r>
                <a:rPr lang="en-US" b="1" dirty="0"/>
                <a:t>E</a:t>
              </a:r>
            </a:p>
          </p:txBody>
        </p:sp>
      </p:grpSp>
      <p:pic>
        <p:nvPicPr>
          <p:cNvPr id="30" name="Picture 29" descr="A picture containing vector graphics&#10;&#10;Description automatically generated">
            <a:extLst>
              <a:ext uri="{FF2B5EF4-FFF2-40B4-BE49-F238E27FC236}">
                <a16:creationId xmlns:a16="http://schemas.microsoft.com/office/drawing/2014/main" id="{AC10E40B-9096-40D1-9ED5-AFAD8B36E9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41307" y="695082"/>
            <a:ext cx="1170790" cy="735198"/>
          </a:xfrm>
          <a:prstGeom prst="rect">
            <a:avLst/>
          </a:prstGeom>
        </p:spPr>
      </p:pic>
      <p:pic>
        <p:nvPicPr>
          <p:cNvPr id="32" name="Picture 31" descr="Logo&#10;&#10;Description automatically generated">
            <a:extLst>
              <a:ext uri="{FF2B5EF4-FFF2-40B4-BE49-F238E27FC236}">
                <a16:creationId xmlns:a16="http://schemas.microsoft.com/office/drawing/2014/main" id="{DB6AEF4C-053B-4E02-8564-2EA4471E52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43682" y="1771595"/>
            <a:ext cx="1166040" cy="1010516"/>
          </a:xfrm>
          <a:prstGeom prst="rect">
            <a:avLst/>
          </a:prstGeom>
        </p:spPr>
      </p:pic>
      <p:pic>
        <p:nvPicPr>
          <p:cNvPr id="34" name="Picture 33" descr="Cartoon characters under an umbrella&#10;&#10;Description automatically generated with medium confidence">
            <a:extLst>
              <a:ext uri="{FF2B5EF4-FFF2-40B4-BE49-F238E27FC236}">
                <a16:creationId xmlns:a16="http://schemas.microsoft.com/office/drawing/2014/main" id="{DE63F9E2-CBF6-48FB-B625-F8EE4391286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81386" y="2970481"/>
            <a:ext cx="890632" cy="1122102"/>
          </a:xfrm>
          <a:prstGeom prst="rect">
            <a:avLst/>
          </a:prstGeom>
        </p:spPr>
      </p:pic>
      <p:pic>
        <p:nvPicPr>
          <p:cNvPr id="36" name="Picture 35" descr="Icon&#10;&#10;Description automatically generated">
            <a:extLst>
              <a:ext uri="{FF2B5EF4-FFF2-40B4-BE49-F238E27FC236}">
                <a16:creationId xmlns:a16="http://schemas.microsoft.com/office/drawing/2014/main" id="{6CB089F6-9DA3-45A8-AE8F-C614E0F8A3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80218" y="4280953"/>
            <a:ext cx="1092968" cy="1000564"/>
          </a:xfrm>
          <a:prstGeom prst="rect">
            <a:avLst/>
          </a:prstGeom>
        </p:spPr>
      </p:pic>
      <p:pic>
        <p:nvPicPr>
          <p:cNvPr id="38" name="Picture 37" descr="A picture containing logo&#10;&#10;Description automatically generated">
            <a:extLst>
              <a:ext uri="{FF2B5EF4-FFF2-40B4-BE49-F238E27FC236}">
                <a16:creationId xmlns:a16="http://schemas.microsoft.com/office/drawing/2014/main" id="{1875F114-A7D4-431F-83F4-59EE62200A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43682" y="5628459"/>
            <a:ext cx="1166040" cy="807324"/>
          </a:xfrm>
          <a:prstGeom prst="rect">
            <a:avLst/>
          </a:prstGeom>
        </p:spPr>
      </p:pic>
    </p:spTree>
    <p:extLst>
      <p:ext uri="{BB962C8B-B14F-4D97-AF65-F5344CB8AC3E}">
        <p14:creationId xmlns:p14="http://schemas.microsoft.com/office/powerpoint/2010/main" val="298971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1.11111E-6 L -0.18216 0.54421 " pathEditMode="relative" rAng="0" ptsTypes="AA">
                                      <p:cBhvr>
                                        <p:cTn id="6" dur="2000" fill="hold"/>
                                        <p:tgtEl>
                                          <p:spTgt spid="30"/>
                                        </p:tgtEl>
                                        <p:attrNameLst>
                                          <p:attrName>ppt_x</p:attrName>
                                          <p:attrName>ppt_y</p:attrName>
                                        </p:attrNameLst>
                                      </p:cBhvr>
                                      <p:rCtr x="-9115" y="2719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29167E-6 -4.44444E-6 L -0.18281 -0.18726 " pathEditMode="relative" rAng="0" ptsTypes="AA">
                                      <p:cBhvr>
                                        <p:cTn id="10" dur="2000" fill="hold"/>
                                        <p:tgtEl>
                                          <p:spTgt spid="32"/>
                                        </p:tgtEl>
                                        <p:attrNameLst>
                                          <p:attrName>ppt_x</p:attrName>
                                          <p:attrName>ppt_y</p:attrName>
                                        </p:attrNameLst>
                                      </p:cBhvr>
                                      <p:rCtr x="-9141" y="-937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29167E-6 -4.81481E-6 L -0.18216 0.36528 " pathEditMode="relative" rAng="0" ptsTypes="AA">
                                      <p:cBhvr>
                                        <p:cTn id="14" dur="2000" fill="hold"/>
                                        <p:tgtEl>
                                          <p:spTgt spid="34"/>
                                        </p:tgtEl>
                                        <p:attrNameLst>
                                          <p:attrName>ppt_x</p:attrName>
                                          <p:attrName>ppt_y</p:attrName>
                                        </p:attrNameLst>
                                      </p:cBhvr>
                                      <p:rCtr x="-9115" y="1826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29167E-6 -2.22222E-6 L -0.18216 -0.36643 " pathEditMode="relative" rAng="0" ptsTypes="AA">
                                      <p:cBhvr>
                                        <p:cTn id="18" dur="2000" fill="hold"/>
                                        <p:tgtEl>
                                          <p:spTgt spid="36"/>
                                        </p:tgtEl>
                                        <p:attrNameLst>
                                          <p:attrName>ppt_x</p:attrName>
                                          <p:attrName>ppt_y</p:attrName>
                                        </p:attrNameLst>
                                      </p:cBhvr>
                                      <p:rCtr x="-9115" y="-18333"/>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2.29167E-6 1.85185E-6 L -0.18216 -0.36435 " pathEditMode="relative" rAng="0" ptsTypes="AA">
                                      <p:cBhvr>
                                        <p:cTn id="22" dur="2000" fill="hold"/>
                                        <p:tgtEl>
                                          <p:spTgt spid="38"/>
                                        </p:tgtEl>
                                        <p:attrNameLst>
                                          <p:attrName>ppt_x</p:attrName>
                                          <p:attrName>ppt_y</p:attrName>
                                        </p:attrNameLst>
                                      </p:cBhvr>
                                      <p:rCtr x="-9115" y="-182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3E060001-7223-474B-BE27-F6C5C501B352}"/>
              </a:ext>
            </a:extLst>
          </p:cNvPr>
          <p:cNvSpPr txBox="1">
            <a:spLocks/>
          </p:cNvSpPr>
          <p:nvPr/>
        </p:nvSpPr>
        <p:spPr>
          <a:xfrm>
            <a:off x="1182029" y="365125"/>
            <a:ext cx="5093265" cy="755015"/>
          </a:xfrm>
          <a:prstGeom prst="rect">
            <a:avLst/>
          </a:prstGeom>
        </p:spPr>
        <p:txBody>
          <a:bodyPr/>
          <a:lstStyle>
            <a:lvl1pPr algn="l" defTabSz="914400" rtl="0" eaLnBrk="1" latinLnBrk="0" hangingPunct="1">
              <a:lnSpc>
                <a:spcPct val="90000"/>
              </a:lnSpc>
              <a:spcBef>
                <a:spcPct val="0"/>
              </a:spcBef>
              <a:buNone/>
              <a:defRPr sz="4400" kern="1200">
                <a:solidFill>
                  <a:schemeClr val="accent2"/>
                </a:solidFill>
                <a:latin typeface="Eras Bold ITC" panose="020B0907030504020204" pitchFamily="34" charset="0"/>
                <a:ea typeface="+mj-ea"/>
                <a:cs typeface="+mj-cs"/>
              </a:defRPr>
            </a:lvl1pPr>
          </a:lstStyle>
          <a:p>
            <a:pPr algn="ctr"/>
            <a:r>
              <a:rPr lang="en-US"/>
              <a:t>BONUS</a:t>
            </a:r>
            <a:endParaRPr lang="en-US" dirty="0"/>
          </a:p>
        </p:txBody>
      </p:sp>
      <p:sp>
        <p:nvSpPr>
          <p:cNvPr id="3" name="Content Placeholder 3">
            <a:extLst>
              <a:ext uri="{FF2B5EF4-FFF2-40B4-BE49-F238E27FC236}">
                <a16:creationId xmlns:a16="http://schemas.microsoft.com/office/drawing/2014/main" id="{60752EA4-58F5-48E0-B5B7-2BDC0418D9DE}"/>
              </a:ext>
            </a:extLst>
          </p:cNvPr>
          <p:cNvSpPr txBox="1">
            <a:spLocks/>
          </p:cNvSpPr>
          <p:nvPr/>
        </p:nvSpPr>
        <p:spPr>
          <a:xfrm>
            <a:off x="334537" y="1075764"/>
            <a:ext cx="6898951" cy="56343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BC7B5"/>
                </a:solidFill>
                <a:latin typeface="Eras Medium ITC" panose="020B06020305040208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BC7B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BC7B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dirty="0">
                <a:solidFill>
                  <a:srgbClr val="3A8E8A"/>
                </a:solidFill>
              </a:rPr>
              <a:t>Who did spark think was the prettiest frog around? What made her even prettier?</a:t>
            </a:r>
            <a:br>
              <a:rPr lang="en-US" dirty="0">
                <a:solidFill>
                  <a:srgbClr val="3A8E8A"/>
                </a:solidFill>
              </a:rPr>
            </a:br>
            <a:endParaRPr lang="en-US" dirty="0">
              <a:solidFill>
                <a:srgbClr val="3A8E8A"/>
              </a:solidFill>
            </a:endParaRPr>
          </a:p>
          <a:p>
            <a:pPr>
              <a:lnSpc>
                <a:spcPct val="110000"/>
              </a:lnSpc>
            </a:pPr>
            <a:r>
              <a:rPr lang="en-US" dirty="0">
                <a:solidFill>
                  <a:srgbClr val="3A8E8A"/>
                </a:solidFill>
              </a:rPr>
              <a:t>Fill in the blank: What you _____ and _____ matters.</a:t>
            </a:r>
            <a:br>
              <a:rPr lang="en-US" dirty="0">
                <a:solidFill>
                  <a:srgbClr val="3A8E8A"/>
                </a:solidFill>
              </a:rPr>
            </a:br>
            <a:endParaRPr lang="en-US" dirty="0">
              <a:solidFill>
                <a:srgbClr val="3A8E8A"/>
              </a:solidFill>
            </a:endParaRPr>
          </a:p>
          <a:p>
            <a:pPr>
              <a:lnSpc>
                <a:spcPct val="110000"/>
              </a:lnSpc>
            </a:pPr>
            <a:r>
              <a:rPr lang="en-US" dirty="0">
                <a:solidFill>
                  <a:srgbClr val="3A8E8A"/>
                </a:solidFill>
              </a:rPr>
              <a:t>True or False: Everyone has something unique about them.  Why </a:t>
            </a:r>
            <a:r>
              <a:rPr lang="en-US">
                <a:solidFill>
                  <a:srgbClr val="3A8E8A"/>
                </a:solidFill>
              </a:rPr>
              <a:t>is it important </a:t>
            </a:r>
            <a:r>
              <a:rPr lang="en-US" dirty="0">
                <a:solidFill>
                  <a:srgbClr val="3A8E8A"/>
                </a:solidFill>
              </a:rPr>
              <a:t>to have something unique?</a:t>
            </a:r>
            <a:endParaRPr lang="en-US" sz="5400" dirty="0"/>
          </a:p>
        </p:txBody>
      </p:sp>
      <p:pic>
        <p:nvPicPr>
          <p:cNvPr id="7" name="Picture 6" descr="A picture containing text, vector graphics&#10;&#10;Description automatically generated">
            <a:extLst>
              <a:ext uri="{FF2B5EF4-FFF2-40B4-BE49-F238E27FC236}">
                <a16:creationId xmlns:a16="http://schemas.microsoft.com/office/drawing/2014/main" id="{D8494BD7-DD35-45BA-ADFB-F1EE08B94A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2858" y="2295525"/>
            <a:ext cx="3459142" cy="4562475"/>
          </a:xfrm>
          <a:prstGeom prst="rect">
            <a:avLst/>
          </a:prstGeom>
        </p:spPr>
      </p:pic>
    </p:spTree>
    <p:extLst>
      <p:ext uri="{BB962C8B-B14F-4D97-AF65-F5344CB8AC3E}">
        <p14:creationId xmlns:p14="http://schemas.microsoft.com/office/powerpoint/2010/main" val="146142639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TotalTime>
  <Words>355</Words>
  <Application>Microsoft Office PowerPoint</Application>
  <PresentationFormat>Widescreen</PresentationFormat>
  <Paragraphs>56</Paragraphs>
  <Slides>9</Slides>
  <Notes>3</Notes>
  <HiddenSlides>1</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9</vt:i4>
      </vt:variant>
    </vt:vector>
  </HeadingPairs>
  <TitlesOfParts>
    <vt:vector size="16" baseType="lpstr">
      <vt:lpstr>Arial</vt:lpstr>
      <vt:lpstr>Calibri</vt:lpstr>
      <vt:lpstr>Eras Bold ITC</vt:lpstr>
      <vt:lpstr>Eras Medium ITC</vt:lpstr>
      <vt:lpstr>1_Office Theme</vt:lpstr>
      <vt:lpstr>2_Office Theme</vt:lpstr>
      <vt:lpstr>3_Office Theme</vt:lpstr>
      <vt:lpstr>PowerPoint Presentation</vt:lpstr>
      <vt:lpstr>PowerPoint Presentation</vt:lpstr>
      <vt:lpstr>PowerPoint Presentation</vt:lpstr>
      <vt:lpstr>PowerPoint Presentation</vt:lpstr>
      <vt:lpstr>Week Four: Be Like Spark (pg. 19-25)</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Dowdee</dc:creator>
  <cp:lastModifiedBy>Cody Green</cp:lastModifiedBy>
  <cp:revision>24</cp:revision>
  <dcterms:created xsi:type="dcterms:W3CDTF">2021-03-23T18:25:43Z</dcterms:created>
  <dcterms:modified xsi:type="dcterms:W3CDTF">2023-05-04T18:11:33Z</dcterms:modified>
</cp:coreProperties>
</file>